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4"/>
  </p:notesMasterIdLst>
  <p:handoutMasterIdLst>
    <p:handoutMasterId r:id="rId35"/>
  </p:handoutMasterIdLst>
  <p:sldIdLst>
    <p:sldId id="256" r:id="rId2"/>
    <p:sldId id="258" r:id="rId3"/>
    <p:sldId id="263" r:id="rId4"/>
    <p:sldId id="289" r:id="rId5"/>
    <p:sldId id="268" r:id="rId6"/>
    <p:sldId id="281" r:id="rId7"/>
    <p:sldId id="288" r:id="rId8"/>
    <p:sldId id="278" r:id="rId9"/>
    <p:sldId id="287" r:id="rId10"/>
    <p:sldId id="266" r:id="rId11"/>
    <p:sldId id="291" r:id="rId12"/>
    <p:sldId id="292" r:id="rId13"/>
    <p:sldId id="259" r:id="rId14"/>
    <p:sldId id="267" r:id="rId15"/>
    <p:sldId id="260" r:id="rId16"/>
    <p:sldId id="264" r:id="rId17"/>
    <p:sldId id="270" r:id="rId18"/>
    <p:sldId id="274" r:id="rId19"/>
    <p:sldId id="275" r:id="rId20"/>
    <p:sldId id="276" r:id="rId21"/>
    <p:sldId id="277" r:id="rId22"/>
    <p:sldId id="271" r:id="rId23"/>
    <p:sldId id="272" r:id="rId24"/>
    <p:sldId id="280" r:id="rId25"/>
    <p:sldId id="283" r:id="rId26"/>
    <p:sldId id="282" r:id="rId27"/>
    <p:sldId id="261" r:id="rId28"/>
    <p:sldId id="262" r:id="rId29"/>
    <p:sldId id="290" r:id="rId30"/>
    <p:sldId id="279" r:id="rId31"/>
    <p:sldId id="284" r:id="rId32"/>
    <p:sldId id="286"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54776" autoAdjust="0"/>
  </p:normalViewPr>
  <p:slideViewPr>
    <p:cSldViewPr snapToGrid="0">
      <p:cViewPr>
        <p:scale>
          <a:sx n="90" d="100"/>
          <a:sy n="90" d="100"/>
        </p:scale>
        <p:origin x="1332" y="-804"/>
      </p:cViewPr>
      <p:guideLst/>
    </p:cSldViewPr>
  </p:slideViewPr>
  <p:outlineViewPr>
    <p:cViewPr>
      <p:scale>
        <a:sx n="33" d="100"/>
        <a:sy n="33" d="100"/>
      </p:scale>
      <p:origin x="0" y="0"/>
    </p:cViewPr>
  </p:outlineViewPr>
  <p:notesTextViewPr>
    <p:cViewPr>
      <p:scale>
        <a:sx n="1" d="1"/>
        <a:sy n="1" d="1"/>
      </p:scale>
      <p:origin x="0" y="-3396"/>
    </p:cViewPr>
  </p:notesTextViewPr>
  <p:sorterViewPr>
    <p:cViewPr>
      <p:scale>
        <a:sx n="100" d="100"/>
        <a:sy n="100" d="100"/>
      </p:scale>
      <p:origin x="0" y="0"/>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0C05202D-0568-484E-8A94-A0649A0E9693}" type="presOf" srcId="{E868F627-365F-4992-88D9-2B874994CBAB}" destId="{C08647A7-F1BF-4D33-B10D-AD9D133A9954}" srcOrd="1" destOrd="0" presId="urn:microsoft.com/office/officeart/2005/8/layout/pyramid1"/>
    <dgm:cxn modelId="{621376D3-78BB-4718-9CBD-2ADD2AC8194A}" srcId="{0968C7FA-9A3A-4BFC-A85F-7F90B7CBE122}" destId="{CC43DFA2-AA9C-4A50-B4D8-0B82684440E0}" srcOrd="3" destOrd="0" parTransId="{619292CD-947B-4BDD-A067-4F0BBFE1339B}" sibTransId="{067256C9-F8E7-4287-A4A9-26F2642D17E0}"/>
    <dgm:cxn modelId="{577DC042-B330-447A-BD4E-2D813B08EBF8}" type="presOf" srcId="{4CD1BC6A-B48F-4F69-8712-A74BC8A24B31}" destId="{CCA07383-8666-4D91-95B6-5E11DBE34AA4}" srcOrd="1" destOrd="0" presId="urn:microsoft.com/office/officeart/2005/8/layout/pyramid1"/>
    <dgm:cxn modelId="{C142A66B-288B-41AD-8678-07510021787B}" srcId="{0968C7FA-9A3A-4BFC-A85F-7F90B7CBE122}" destId="{BDC547BD-386C-4BE3-A071-25E1538A262A}" srcOrd="2" destOrd="0" parTransId="{3FA506C5-FD94-4354-BEB7-CA3BCC111163}" sibTransId="{0B4A4ADE-F3C3-4F14-89CA-0EFC36971B95}"/>
    <dgm:cxn modelId="{CAD8545D-E60A-42C1-82F6-4CF786692EBA}" srcId="{0968C7FA-9A3A-4BFC-A85F-7F90B7CBE122}" destId="{156ED600-22CF-4867-ABAB-D3D81964965C}" srcOrd="1" destOrd="0" parTransId="{909E861E-FB14-4D01-8FF6-5DB20A962B87}" sibTransId="{D97FA027-43A4-46BC-8627-0B4FD649FBC9}"/>
    <dgm:cxn modelId="{5A5D0EE5-B27B-4714-BC0A-235ADFD4D513}" type="presOf" srcId="{E868F627-365F-4992-88D9-2B874994CBAB}" destId="{BF9E4742-7E26-48EB-9ECF-70AD7D9C1DB6}"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0F68787-908E-4C7B-B7F6-84D4B54D85AE}" type="presOf" srcId="{156ED600-22CF-4867-ABAB-D3D81964965C}" destId="{601A1D3F-81D8-4F78-A071-92E229C092A9}" srcOrd="0"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BDBC81DB-7760-498D-AF6A-F8E0CDDCD701}" type="presOf" srcId="{156ED600-22CF-4867-ABAB-D3D81964965C}" destId="{4D255EFE-E68D-484D-81B2-0445B6A6E26C}"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9E4742-7E26-48EB-9ECF-70AD7D9C1DB6}">
      <dsp:nvSpPr>
        <dsp:cNvPr id="0" name=""/>
        <dsp:cNvSpPr/>
      </dsp:nvSpPr>
      <dsp:spPr>
        <a:xfrm>
          <a:off x="2011680" y="0"/>
          <a:ext cx="100584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2011680" y="0"/>
        <a:ext cx="1005840" cy="820630"/>
      </dsp:txXfrm>
    </dsp:sp>
    <dsp:sp modelId="{601A1D3F-81D8-4F78-A071-92E229C092A9}">
      <dsp:nvSpPr>
        <dsp:cNvPr id="0" name=""/>
        <dsp:cNvSpPr/>
      </dsp:nvSpPr>
      <dsp:spPr>
        <a:xfrm>
          <a:off x="1508759" y="820630"/>
          <a:ext cx="201168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860803" y="820630"/>
        <a:ext cx="1307592" cy="820630"/>
      </dsp:txXfrm>
    </dsp:sp>
    <dsp:sp modelId="{A7EB2FDD-A907-4554-B62D-B9C46FEADEED}">
      <dsp:nvSpPr>
        <dsp:cNvPr id="0" name=""/>
        <dsp:cNvSpPr/>
      </dsp:nvSpPr>
      <dsp:spPr>
        <a:xfrm>
          <a:off x="1005840" y="1641260"/>
          <a:ext cx="301751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533905" y="1641260"/>
        <a:ext cx="1961388" cy="820630"/>
      </dsp:txXfrm>
    </dsp:sp>
    <dsp:sp modelId="{0071C28C-2419-4571-9CA1-534EF5BBA9E3}">
      <dsp:nvSpPr>
        <dsp:cNvPr id="0" name=""/>
        <dsp:cNvSpPr/>
      </dsp:nvSpPr>
      <dsp:spPr>
        <a:xfrm>
          <a:off x="502920" y="2461890"/>
          <a:ext cx="402336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207007" y="2461890"/>
        <a:ext cx="2615184" cy="820630"/>
      </dsp:txXfrm>
    </dsp:sp>
    <dsp:sp modelId="{0C646E9D-EC4E-4D1B-B873-A952EB0818D4}">
      <dsp:nvSpPr>
        <dsp:cNvPr id="0" name=""/>
        <dsp:cNvSpPr/>
      </dsp:nvSpPr>
      <dsp:spPr>
        <a:xfrm>
          <a:off x="0" y="3282520"/>
          <a:ext cx="502919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880109" y="3282520"/>
        <a:ext cx="3268980" cy="820630"/>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gif>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2/11/2014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Setup Fiddler</a:t>
            </a:r>
          </a:p>
          <a:p>
            <a:r>
              <a:rPr lang="en-US" dirty="0" smtClean="0"/>
              <a:t>Open all links in tabs</a:t>
            </a:r>
          </a:p>
          <a:p>
            <a:r>
              <a:rPr lang="en-US" dirty="0" smtClean="0"/>
              <a:t>Brach from codebase</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Server processing is</a:t>
            </a:r>
            <a:r>
              <a:rPr lang="en-US" baseline="0" dirty="0" smtClean="0"/>
              <a:t> consumed within the GET IT section</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http://www.dotnetperls.com/optimization</a:t>
            </a:r>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35031869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JavaScript</a:t>
            </a:r>
            <a:r>
              <a:rPr lang="en-US" baseline="0" dirty="0" smtClean="0"/>
              <a:t> computation is part of USE IT</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x.width</a:t>
            </a:r>
            <a:r>
              <a:rPr lang="en-US" dirty="0" smtClean="0"/>
              <a:t> += 30 demo</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Screen rendering is</a:t>
            </a:r>
            <a:r>
              <a:rPr lang="en-US" baseline="0" dirty="0" smtClean="0"/>
              <a:t> part of USE IT as well</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TranslateZ</a:t>
            </a:r>
            <a:r>
              <a:rPr lang="en-US" dirty="0" smtClean="0"/>
              <a:t> is</a:t>
            </a:r>
            <a:r>
              <a:rPr lang="en-US" baseline="0" dirty="0" smtClean="0"/>
              <a:t> one of several ways to promote a layer, others include:</a:t>
            </a:r>
          </a:p>
          <a:p>
            <a:r>
              <a:rPr lang="en-US" baseline="0" dirty="0" smtClean="0"/>
              <a:t>Hardware accelerated &lt;video&gt; element</a:t>
            </a:r>
          </a:p>
          <a:p>
            <a:r>
              <a:rPr lang="en-US" baseline="0" dirty="0" smtClean="0"/>
              <a:t>Hardware accelerated &lt;canvas&gt; element</a:t>
            </a:r>
          </a:p>
          <a:p>
            <a:r>
              <a:rPr lang="en-US" dirty="0" smtClean="0"/>
              <a:t>Composited</a:t>
            </a:r>
            <a:r>
              <a:rPr lang="en-US" baseline="0" dirty="0" smtClean="0"/>
              <a:t> plugins like flash/Silverlight</a:t>
            </a:r>
          </a:p>
          <a:p>
            <a:r>
              <a:rPr lang="en-US" baseline="0" dirty="0" smtClean="0"/>
              <a:t>CSS opacity animation</a:t>
            </a:r>
          </a:p>
          <a:p>
            <a:r>
              <a:rPr lang="en-US" baseline="0" dirty="0" smtClean="0"/>
              <a:t>Animated </a:t>
            </a:r>
            <a:r>
              <a:rPr lang="en-US" baseline="0" dirty="0" err="1" smtClean="0"/>
              <a:t>webkit</a:t>
            </a:r>
            <a:r>
              <a:rPr lang="en-US" baseline="0" dirty="0" smtClean="0"/>
              <a:t> transform</a:t>
            </a:r>
          </a:p>
          <a:p>
            <a:r>
              <a:rPr lang="en-US" baseline="0" dirty="0" smtClean="0"/>
              <a:t>Accelerated CSS filters</a:t>
            </a:r>
          </a:p>
          <a:p>
            <a:r>
              <a:rPr lang="en-US" baseline="0" dirty="0" smtClean="0"/>
              <a:t>Rendered </a:t>
            </a:r>
            <a:r>
              <a:rPr lang="en-US" baseline="0" dirty="0" err="1" smtClean="0"/>
              <a:t>ontop</a:t>
            </a:r>
            <a:r>
              <a:rPr lang="en-US" baseline="0" dirty="0" smtClean="0"/>
              <a:t> of another layer</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16535505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Composite Layers is when rasterized images are sent from CPU to GPU</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4051153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3282720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37049045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Composite Layers is when rasterized images are sent from CPU to GPU</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16475682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list of tags and what</a:t>
            </a:r>
            <a:r>
              <a:rPr lang="en-US" baseline="0" dirty="0" smtClean="0"/>
              <a:t> they affect?</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247253597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3 main time limits (which are determined by human perceptual abilities) to keep in mind when optimizing web and application performance.</a:t>
            </a:r>
            <a:r>
              <a:rPr lang="en-US" baseline="0" dirty="0" smtClean="0"/>
              <a:t> They were originally published in 1968, and re-confirmed by </a:t>
            </a:r>
            <a:r>
              <a:rPr lang="en-US" baseline="0" dirty="0" err="1" smtClean="0"/>
              <a:t>Jakob</a:t>
            </a:r>
            <a:r>
              <a:rPr lang="en-US" baseline="0" dirty="0" smtClean="0"/>
              <a:t> Nielsen again in 1993 and 2005.</a:t>
            </a:r>
          </a:p>
          <a:p>
            <a:endParaRPr lang="en-US" baseline="0" dirty="0" smtClean="0"/>
          </a:p>
          <a:p>
            <a:r>
              <a:rPr lang="en-US" b="1" dirty="0" smtClean="0"/>
              <a:t>0.1 second</a:t>
            </a:r>
            <a:r>
              <a:rPr lang="en-US" dirty="0" smtClean="0"/>
              <a:t> is about the limit for having the user feel that the system is reacting instantaneously, meaning that no special feedback is necessary except to display the result.</a:t>
            </a:r>
          </a:p>
          <a:p>
            <a:endParaRPr lang="en-US" dirty="0" smtClean="0"/>
          </a:p>
          <a:p>
            <a:r>
              <a:rPr lang="en-US" b="1" dirty="0" smtClean="0"/>
              <a:t>1.0 second</a:t>
            </a:r>
            <a:r>
              <a:rPr lang="en-US"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dirty="0" smtClean="0"/>
          </a:p>
          <a:p>
            <a:r>
              <a:rPr lang="en-US" b="1" dirty="0" smtClean="0"/>
              <a:t>10 seconds</a:t>
            </a:r>
            <a:r>
              <a:rPr lang="en-US"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dirty="0" smtClean="0"/>
          </a:p>
          <a:p>
            <a:r>
              <a:rPr lang="en-US" dirty="0" smtClean="0"/>
              <a:t>These numbers are upper bounds,</a:t>
            </a:r>
            <a:r>
              <a:rPr lang="en-US" baseline="0" dirty="0" smtClean="0"/>
              <a:t> not goals.</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Expressing time ranges: Between X to Y</a:t>
            </a:r>
          </a:p>
          <a:p>
            <a:r>
              <a:rPr lang="en-US" dirty="0" smtClean="0"/>
              <a:t>Expressing upper limits: Less than X</a:t>
            </a:r>
          </a:p>
          <a:p>
            <a:r>
              <a:rPr lang="en-US" dirty="0" smtClean="0"/>
              <a:t>Expressing time remaining</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2984262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1943 Abraham Maslow proposed the theory of the human the hierarchy of needs (on the left). The gist is that humans have basic life needs that much be met before other, more advanced needs can be met. Maslow’s theory states that humans</a:t>
            </a:r>
            <a:r>
              <a:rPr lang="en-US" baseline="0" dirty="0" smtClean="0"/>
              <a:t> flourish when the top tier of their needs are met.</a:t>
            </a:r>
            <a:endParaRPr lang="en-US" dirty="0" smtClean="0"/>
          </a:p>
          <a:p>
            <a:endParaRPr lang="en-US" dirty="0" smtClean="0"/>
          </a:p>
          <a:p>
            <a:r>
              <a:rPr lang="en-US" dirty="0" smtClean="0"/>
              <a:t>Aaron Walter</a:t>
            </a:r>
            <a:r>
              <a:rPr lang="en-US" baseline="0" dirty="0" smtClean="0"/>
              <a:t> suggests that users of software operate in a very similar hierarchy of needs, which I’ve slightly modified on the right.</a:t>
            </a:r>
          </a:p>
          <a:p>
            <a:pPr marL="228600" indent="-228600">
              <a:buFont typeface="+mj-lt"/>
              <a:buAutoNum type="arabicPeriod"/>
            </a:pPr>
            <a:r>
              <a:rPr lang="en-US" baseline="0" dirty="0" smtClean="0"/>
              <a:t>Software a user interacts with must first and foremost be functional – they must solve a problem.</a:t>
            </a:r>
          </a:p>
          <a:p>
            <a:pPr marL="228600" indent="-228600">
              <a:buFont typeface="+mj-lt"/>
              <a:buAutoNum type="arabicPeriod"/>
            </a:pPr>
            <a:r>
              <a:rPr lang="en-US" baseline="0" dirty="0" smtClean="0"/>
              <a:t>Next, they need to be reliable. We all remember the twitter fail whale and the pain that caused us.</a:t>
            </a:r>
          </a:p>
          <a:p>
            <a:pPr marL="228600" indent="-228600">
              <a:buFont typeface="+mj-lt"/>
              <a:buAutoNum type="arabicPeriod"/>
            </a:pPr>
            <a:r>
              <a:rPr lang="en-US" baseline="0" dirty="0" smtClean="0"/>
              <a:t>The interface then needs to be useable. Useable interfaces are easy to learn, easy to use and easy to remember.</a:t>
            </a:r>
          </a:p>
          <a:p>
            <a:pPr marL="228600" indent="-228600">
              <a:buFont typeface="+mj-lt"/>
              <a:buAutoNum type="arabicPeriod"/>
            </a:pPr>
            <a:r>
              <a:rPr lang="en-US" baseline="0" dirty="0" smtClean="0"/>
              <a:t>Once useable, they need to be “</a:t>
            </a:r>
            <a:r>
              <a:rPr lang="en-US" baseline="0" dirty="0" err="1" smtClean="0"/>
              <a:t>performant</a:t>
            </a:r>
            <a:r>
              <a:rPr lang="en-US" baseline="0" dirty="0" smtClean="0"/>
              <a:t>”, which is not really a word but very commonly used anyways. Once </a:t>
            </a:r>
            <a:r>
              <a:rPr lang="en-US" baseline="0" dirty="0" err="1" smtClean="0"/>
              <a:t>performant</a:t>
            </a:r>
            <a:r>
              <a:rPr lang="en-US" baseline="0" dirty="0" smtClean="0"/>
              <a:t> your users will deem your software as</a:t>
            </a:r>
          </a:p>
          <a:p>
            <a:pPr marL="228600" indent="-228600">
              <a:buFont typeface="+mj-lt"/>
              <a:buAutoNum type="arabicPeriod"/>
            </a:pPr>
            <a:r>
              <a:rPr lang="en-US" baseline="0" dirty="0" smtClean="0"/>
              <a:t>PLEASURABLE!</a:t>
            </a:r>
          </a:p>
          <a:p>
            <a:pPr marL="0" indent="0">
              <a:buFont typeface="+mj-lt"/>
              <a:buNone/>
            </a:pPr>
            <a:endParaRPr lang="en-US" baseline="0" dirty="0" smtClean="0"/>
          </a:p>
          <a:p>
            <a:pPr marL="0" indent="0">
              <a:buFont typeface="+mj-lt"/>
              <a:buNone/>
            </a:pPr>
            <a:r>
              <a:rPr lang="en-US" baseline="0" dirty="0" smtClean="0"/>
              <a:t>Performance profiling actually plays a role in two of these steps:</a:t>
            </a:r>
          </a:p>
          <a:p>
            <a:pPr marL="0" indent="0">
              <a:buFont typeface="+mj-lt"/>
              <a:buNone/>
            </a:pPr>
            <a:r>
              <a:rPr lang="en-US" baseline="0" dirty="0" smtClean="0"/>
              <a:t>Of course, performance profilers help us to identify non-</a:t>
            </a:r>
            <a:r>
              <a:rPr lang="en-US" baseline="0" dirty="0" err="1" smtClean="0"/>
              <a:t>performant</a:t>
            </a:r>
            <a:r>
              <a:rPr lang="en-US" baseline="0" dirty="0" smtClean="0"/>
              <a:t> code near the top of the hierarchy, but performance profilers can also help us to create reliable software too – especially in web development where non-</a:t>
            </a:r>
            <a:r>
              <a:rPr lang="en-US" baseline="0" dirty="0" err="1" smtClean="0"/>
              <a:t>performant</a:t>
            </a:r>
            <a:r>
              <a:rPr lang="en-US" baseline="0" dirty="0" smtClean="0"/>
              <a:t> code can impact the number of concurrent users accessing your service/site at any given time.</a:t>
            </a:r>
          </a:p>
          <a:p>
            <a:pPr marL="0" indent="0">
              <a:buFont typeface="+mj-lt"/>
              <a:buNone/>
            </a:pPr>
            <a:endParaRPr lang="en-US" baseline="0" dirty="0" smtClean="0"/>
          </a:p>
          <a:p>
            <a:pPr marL="0" indent="0">
              <a:buFont typeface="+mj-lt"/>
              <a:buNone/>
            </a:pPr>
            <a:r>
              <a:rPr lang="en-US" baseline="0" dirty="0" smtClean="0"/>
              <a:t>Of course if this is all too touchy feely for you, performance profilers help the bottom line. Google penalizes poorly performing websites in its search rankings, conversion rates begin to drop after just 100ms, and hardware costs decrease (vertically and horizontally) with code that is more </a:t>
            </a:r>
            <a:r>
              <a:rPr lang="en-US" baseline="0" dirty="0" err="1" smtClean="0"/>
              <a:t>performant</a:t>
            </a:r>
            <a:r>
              <a:rPr lang="en-US" baseline="0" dirty="0" smtClean="0"/>
              <a:t>, study after study shows that fast has to be a feature.</a:t>
            </a:r>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Platform Stability</a:t>
            </a:r>
          </a:p>
          <a:p>
            <a:pPr marL="171450" indent="-171450">
              <a:buFont typeface="Arial" pitchFamily="34" charset="0"/>
              <a:buChar char="•"/>
            </a:pPr>
            <a:r>
              <a:rPr lang="en-US" b="0" dirty="0" smtClean="0"/>
              <a:t>Maintain details of platform,</a:t>
            </a:r>
            <a:r>
              <a:rPr lang="en-US" b="0" baseline="0" dirty="0" smtClean="0"/>
              <a:t> IE: version of application, database, OS, hardware </a:t>
            </a:r>
            <a:r>
              <a:rPr lang="en-US" b="0" baseline="0" dirty="0" err="1" smtClean="0"/>
              <a:t>config</a:t>
            </a:r>
            <a:r>
              <a:rPr lang="en-US" b="0" baseline="0" dirty="0" smtClean="0"/>
              <a:t>, etc.</a:t>
            </a:r>
          </a:p>
          <a:p>
            <a:pPr marL="171450" indent="-171450">
              <a:buFont typeface="Arial" pitchFamily="34" charset="0"/>
              <a:buChar char="•"/>
            </a:pPr>
            <a:r>
              <a:rPr lang="en-US" b="0" baseline="0" dirty="0" smtClean="0"/>
              <a:t>This is important for comparing change over time. Can’t compare if the underlying platform has changed.</a:t>
            </a:r>
          </a:p>
          <a:p>
            <a:pPr marL="171450" indent="-171450">
              <a:buFont typeface="Arial" pitchFamily="34" charset="0"/>
              <a:buChar char="•"/>
            </a:pPr>
            <a:endParaRPr lang="en-US" b="0" baseline="0" dirty="0" smtClean="0"/>
          </a:p>
          <a:p>
            <a:pPr marL="0" indent="0">
              <a:buFont typeface="Arial" pitchFamily="34" charset="0"/>
              <a:buNone/>
            </a:pPr>
            <a:r>
              <a:rPr lang="en-US" b="1" baseline="0" dirty="0" smtClean="0"/>
              <a:t>Environment Neutrality</a:t>
            </a:r>
          </a:p>
          <a:p>
            <a:pPr marL="171450" indent="-171450">
              <a:buFont typeface="Arial" pitchFamily="34" charset="0"/>
              <a:buChar char="•"/>
            </a:pPr>
            <a:r>
              <a:rPr lang="en-US" b="0" baseline="0" dirty="0" smtClean="0"/>
              <a:t>Reduce or remove any outside factors that could affect profile runs like timed/</a:t>
            </a:r>
            <a:r>
              <a:rPr lang="en-US" b="0" baseline="0" dirty="0" err="1" smtClean="0"/>
              <a:t>cron</a:t>
            </a:r>
            <a:r>
              <a:rPr lang="en-US" b="0" baseline="0" dirty="0" smtClean="0"/>
              <a:t> jobs/services, any primed caches, anti-virus software, other profilers (</a:t>
            </a:r>
            <a:r>
              <a:rPr lang="en-US" b="0" baseline="0" dirty="0" err="1" smtClean="0"/>
              <a:t>itelliTrace</a:t>
            </a:r>
            <a:r>
              <a:rPr lang="en-US" b="0" baseline="0" dirty="0" smtClean="0"/>
              <a:t>), number of users, </a:t>
            </a:r>
            <a:r>
              <a:rPr lang="en-US" b="0" baseline="0" dirty="0" err="1" smtClean="0"/>
              <a:t>etc</a:t>
            </a:r>
            <a:endParaRPr lang="en-US" b="0" baseline="0" dirty="0" smtClean="0"/>
          </a:p>
          <a:p>
            <a:pPr marL="171450" indent="-171450">
              <a:buFont typeface="Arial" pitchFamily="34" charset="0"/>
              <a:buChar char="•"/>
            </a:pPr>
            <a:r>
              <a:rPr lang="en-US" b="0" baseline="0" dirty="0" smtClean="0"/>
              <a:t>Might want to kill W3WP.EXE to begin a scenario.</a:t>
            </a:r>
          </a:p>
          <a:p>
            <a:pPr marL="0" indent="0">
              <a:buFont typeface="Arial" pitchFamily="34" charset="0"/>
              <a:buNone/>
            </a:pPr>
            <a:endParaRPr lang="en-US" b="0" baseline="0" dirty="0" smtClean="0"/>
          </a:p>
          <a:p>
            <a:pPr marL="0" indent="0">
              <a:buFont typeface="Arial" pitchFamily="34" charset="0"/>
              <a:buNone/>
            </a:pPr>
            <a:r>
              <a:rPr lang="en-US" b="1" baseline="0" dirty="0" smtClean="0"/>
              <a:t>Goals Set Before Analysis</a:t>
            </a:r>
          </a:p>
          <a:p>
            <a:pPr marL="171450" indent="-171450">
              <a:buFont typeface="Arial" pitchFamily="34" charset="0"/>
              <a:buChar char="•"/>
            </a:pPr>
            <a:r>
              <a:rPr lang="en-US" b="0"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endParaRPr lang="en-US" b="0" baseline="0" dirty="0" smtClean="0"/>
          </a:p>
          <a:p>
            <a:pPr marL="0" indent="0">
              <a:buFont typeface="Arial" pitchFamily="34" charset="0"/>
              <a:buNone/>
            </a:pPr>
            <a:r>
              <a:rPr lang="en-US" b="1" baseline="0" dirty="0" smtClean="0"/>
              <a:t>Measurable Improvements</a:t>
            </a:r>
          </a:p>
          <a:p>
            <a:pPr marL="171450" indent="-171450">
              <a:buFont typeface="Arial" pitchFamily="34" charset="0"/>
              <a:buChar char="•"/>
            </a:pPr>
            <a:r>
              <a:rPr lang="en-US" b="0" baseline="0" dirty="0" smtClean="0"/>
              <a:t>This one is obvious, and it’s what the profiler we make helps you with. You could do “poor mans” profiling with </a:t>
            </a:r>
            <a:r>
              <a:rPr lang="en-US" b="0" baseline="0" dirty="0" err="1" smtClean="0"/>
              <a:t>System.Diagnostics.Stopwatch</a:t>
            </a:r>
            <a:r>
              <a:rPr lang="en-US" b="0" baseline="0" dirty="0" smtClean="0"/>
              <a:t> – or an actual stopwatch – it’s just important that you have some way of measuring. </a:t>
            </a:r>
          </a:p>
          <a:p>
            <a:pPr marL="171450" indent="-171450">
              <a:buFont typeface="Arial" pitchFamily="34" charset="0"/>
              <a:buChar char="•"/>
            </a:pPr>
            <a:endParaRPr lang="en-US" b="0" dirty="0" smtClean="0"/>
          </a:p>
          <a:p>
            <a:pPr marL="0" indent="0">
              <a:buFont typeface="Arial" pitchFamily="34" charset="0"/>
              <a:buNone/>
            </a:pPr>
            <a:r>
              <a:rPr lang="en-US" b="1" dirty="0" smtClean="0"/>
              <a:t>Descending Granularity </a:t>
            </a:r>
          </a:p>
          <a:p>
            <a:pPr marL="171450" indent="-171450">
              <a:buFont typeface="Arial" pitchFamily="34" charset="0"/>
              <a:buChar char="•"/>
            </a:pPr>
            <a:r>
              <a:rPr lang="en-US" b="0" dirty="0" smtClean="0"/>
              <a:t>Start with the biggest problems first and work your way to the smaller problems.</a:t>
            </a:r>
          </a:p>
          <a:p>
            <a:pPr marL="171450" indent="-171450">
              <a:buFont typeface="Arial" pitchFamily="34" charset="0"/>
              <a:buChar char="•"/>
            </a:pPr>
            <a:endParaRPr lang="en-US" b="0" dirty="0" smtClean="0"/>
          </a:p>
          <a:p>
            <a:pPr marL="0" indent="0">
              <a:buFont typeface="Arial" pitchFamily="34" charset="0"/>
              <a:buNone/>
            </a:pPr>
            <a:r>
              <a:rPr lang="en-US" b="1" dirty="0" smtClean="0"/>
              <a:t>Scenario Focused</a:t>
            </a:r>
          </a:p>
          <a:p>
            <a:pPr marL="171450" indent="-171450">
              <a:buFont typeface="Arial" pitchFamily="34" charset="0"/>
              <a:buChar char="•"/>
            </a:pPr>
            <a:r>
              <a:rPr lang="en-US" b="0" dirty="0" smtClean="0"/>
              <a:t>Do</a:t>
            </a:r>
            <a:r>
              <a:rPr lang="en-US" b="0" baseline="0" dirty="0" smtClean="0"/>
              <a:t> not “improve the performance of your application” – as that can be futile and often insufficient for users. Instead profile scenarios.</a:t>
            </a:r>
          </a:p>
          <a:p>
            <a:pPr marL="171450" indent="-171450">
              <a:buFont typeface="Arial" pitchFamily="34" charset="0"/>
              <a:buChar char="•"/>
            </a:pPr>
            <a:r>
              <a:rPr lang="en-US" b="0" baseline="0" dirty="0" smtClean="0"/>
              <a:t>Choose scenarios that are most likely to affect users the most.</a:t>
            </a:r>
            <a:endParaRPr lang="en-US" b="0"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Web apps have extra challenges because we need</a:t>
            </a:r>
            <a:r>
              <a:rPr lang="en-US" baseline="0" dirty="0" smtClean="0"/>
              <a:t> our users to both GET IT and USE IT</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Capture w/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Filters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Totals – load is red line, DOMContentLoaded is blue 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Size &amp; Content – size</a:t>
            </a:r>
            <a:r>
              <a:rPr lang="en-US" baseline="0" dirty="0" smtClean="0"/>
              <a:t> is what was transferred on the wire, content is size of actual useable asset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Time</a:t>
            </a:r>
            <a:r>
              <a:rPr lang="en-US" baseline="0" dirty="0" smtClean="0"/>
              <a:t> &amp; Latency – time is total time, latency is waiting time where we weren’t getting bytes. Also the more transparent part of the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a resource, show headers and preview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Show preserve log – make additional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Copy all as HAR, display in HAR Viewer, show page timeline and hide statistics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But how do I get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Audits &amp; </a:t>
            </a:r>
            <a:r>
              <a:rPr lang="en-US" b="1" dirty="0" err="1" smtClean="0"/>
              <a:t>PageSpeed</a:t>
            </a:r>
            <a:endParaRPr lang="en-US" b="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Reload Page and Audit on Load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Explain that I have</a:t>
            </a:r>
            <a:r>
              <a:rPr lang="en-US" b="0" baseline="0" dirty="0" smtClean="0"/>
              <a:t> an extension, others exist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Red should be fixed first, and so 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err="1" smtClean="0"/>
              <a:t>PageSpeed</a:t>
            </a:r>
            <a:r>
              <a:rPr lang="en-US" b="0" baseline="0" dirty="0" smtClean="0"/>
              <a:t> is another extension, that is similar to Audits, but has separate features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baseline="0" dirty="0" smtClean="0"/>
              <a:t>The first thing we can do to solve our performance issues is to “Do Less” (both items and bytes)</a:t>
            </a:r>
            <a:endParaRPr lang="en-US" b="0" i="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Combine/Minify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Change comments in _Layout and show</a:t>
            </a:r>
            <a:r>
              <a:rPr lang="en-US" b="0" baseline="0" dirty="0" smtClean="0"/>
              <a:t> </a:t>
            </a:r>
            <a:r>
              <a:rPr lang="en-US" b="0" baseline="0" dirty="0" err="1" smtClean="0"/>
              <a:t>BundleConfig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Compression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Change two values from false to true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changes to Size/Content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HTTP Caching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caching section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Toggle Disable Cache option in Chrome </a:t>
            </a:r>
            <a:r>
              <a:rPr lang="en-US" dirty="0" err="1" smtClean="0"/>
              <a:t>DevTools</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304’s appear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Demo cache headers at http://redbot.org/ with http://www.codepalousa.com/</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Re-Run Audits and </a:t>
            </a:r>
            <a:r>
              <a:rPr lang="en-US" b="1" dirty="0" err="1" smtClean="0"/>
              <a:t>PageSpeed</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Commit</a:t>
            </a:r>
            <a:r>
              <a:rPr lang="en-US" b="0" baseline="0" dirty="0" smtClean="0"/>
              <a:t> in </a:t>
            </a:r>
            <a:r>
              <a:rPr lang="en-US" b="0" baseline="0" dirty="0" err="1" smtClean="0"/>
              <a:t>Git</a:t>
            </a:r>
            <a:endParaRPr lang="en-US" b="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Sprite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Open Texas page and show off the HTTP count/size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Generate sprites for Texas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Rename .png.css file to .</a:t>
            </a:r>
            <a:r>
              <a:rPr lang="en-US" b="0" dirty="0" err="1" smtClean="0"/>
              <a:t>css</a:t>
            </a:r>
            <a:r>
              <a:rPr lang="en-US" b="0" dirty="0" smtClean="0"/>
              <a:t> to avoid bug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Update _layout &amp; League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Demo</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Image Optimization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 Sprite, and optimize with http://tinypng.com/</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a:t>
            </a:r>
            <a:r>
              <a:rPr lang="en-US" b="0" baseline="0" dirty="0" smtClean="0"/>
              <a:t> savings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err="1" smtClean="0"/>
              <a:t>DataUri</a:t>
            </a:r>
            <a:r>
              <a:rPr lang="en-US" b="1" baseline="0" dirty="0" smtClean="0"/>
              <a: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Show ball/H1 icon on homepage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Drop ball into </a:t>
            </a:r>
            <a:r>
              <a:rPr lang="en-US" sz="1200" kern="1200" dirty="0" smtClean="0">
                <a:solidFill>
                  <a:schemeClr val="tx1"/>
                </a:solidFill>
                <a:latin typeface="+mn-lt"/>
                <a:ea typeface="+mn-ea"/>
                <a:cs typeface="+mn-cs"/>
              </a:rPr>
              <a:t>http://dataurl.net/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Use Visual Studio to change the ball to a </a:t>
            </a:r>
            <a:r>
              <a:rPr lang="en-US" sz="1200" b="0" kern="1200" baseline="0" dirty="0" err="1" smtClean="0">
                <a:solidFill>
                  <a:schemeClr val="tx1"/>
                </a:solidFill>
                <a:latin typeface="+mn-lt"/>
                <a:ea typeface="+mn-ea"/>
                <a:cs typeface="+mn-cs"/>
              </a:rPr>
              <a:t>DataUri</a:t>
            </a:r>
            <a:r>
              <a:rPr lang="en-US" sz="1200" b="0" kern="1200" baseline="0" dirty="0" smtClean="0">
                <a:solidFill>
                  <a:schemeClr val="tx1"/>
                </a:solidFill>
                <a:latin typeface="+mn-lt"/>
                <a:ea typeface="+mn-ea"/>
                <a:cs typeface="+mn-cs"/>
              </a:rPr>
              <a:t> in screen.css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Reload to show asset missing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1"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Async</a:t>
            </a:r>
            <a:r>
              <a:rPr lang="en-US" b="1" dirty="0" smtClean="0"/>
              <a:t> Script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a:t>
            </a:r>
            <a:r>
              <a:rPr lang="en-US" dirty="0" err="1" smtClean="0"/>
              <a:t>ThirdPartyScript</a:t>
            </a:r>
            <a:r>
              <a:rPr lang="en-US" dirty="0" smtClean="0"/>
              <a:t> – these we can’t always control the placement of</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Reload page and notice the 3 second delay</a:t>
            </a:r>
            <a:r>
              <a:rPr lang="en-US" baseline="0" dirty="0" smtClean="0"/>
              <a:t> due to blocked parsing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Replace with snippet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Refresh</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dirty="0" smtClean="0"/>
              <a:t>People also delay the loading of images or video until there is some user interaction.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DNS-</a:t>
            </a:r>
            <a:r>
              <a:rPr lang="en-US" i="1" dirty="0" err="1" smtClean="0"/>
              <a:t>prefetch</a:t>
            </a:r>
            <a:r>
              <a:rPr lang="en-US" i="1" baseline="0" dirty="0" smtClean="0"/>
              <a:t> </a:t>
            </a:r>
            <a:r>
              <a:rPr lang="en-US" i="1" baseline="0" dirty="0" smtClean="0"/>
              <a:t>works in all the newest versions of all </a:t>
            </a:r>
            <a:r>
              <a:rPr lang="en-US" i="1" baseline="0" dirty="0" smtClean="0"/>
              <a:t>browsers. This can save a few hundred milliseconds and is lite weight.</a:t>
            </a:r>
            <a:endParaRPr lang="en-US" i="1" baseline="0" dirty="0" smtClean="0"/>
          </a:p>
          <a:p>
            <a:r>
              <a:rPr lang="en-US" i="1" baseline="0" dirty="0" smtClean="0"/>
              <a:t/>
            </a:r>
            <a:br>
              <a:rPr lang="en-US" i="1" baseline="0" dirty="0" smtClean="0"/>
            </a:br>
            <a:r>
              <a:rPr lang="en-US" i="1" baseline="0" dirty="0" err="1" smtClean="0"/>
              <a:t>Prefetch</a:t>
            </a:r>
            <a:r>
              <a:rPr lang="en-US" i="1" baseline="0" dirty="0" smtClean="0"/>
              <a:t> loads an asset – but is pointless if the asset isn’t cacheable!</a:t>
            </a:r>
            <a:endParaRPr lang="en-US" i="1" baseline="0" dirty="0" smtClean="0"/>
          </a:p>
          <a:p>
            <a:endParaRPr lang="en-US" dirty="0" smtClean="0"/>
          </a:p>
          <a:p>
            <a:r>
              <a:rPr lang="en-US" i="1" dirty="0" err="1" smtClean="0"/>
              <a:t>Prerender</a:t>
            </a:r>
            <a:r>
              <a:rPr lang="en-US" i="1" baseline="0" dirty="0" smtClean="0"/>
              <a:t> is basically a hidden tab and gets swapped in when you navigate. It is expensive, so don’t do it without high certainty. </a:t>
            </a:r>
            <a:endParaRPr lang="en-US" i="1" dirty="0" smtClean="0"/>
          </a:p>
          <a:p>
            <a:endParaRPr lang="en-US" dirty="0" smtClean="0"/>
          </a:p>
          <a:p>
            <a:r>
              <a:rPr lang="en-US" b="1" dirty="0" err="1" smtClean="0"/>
              <a:t>Prerender</a:t>
            </a:r>
            <a:r>
              <a:rPr lang="en-US" b="1" dirty="0" smtClean="0"/>
              <a:t> Demo</a:t>
            </a:r>
          </a:p>
          <a:p>
            <a:pPr marL="171450" indent="-171450">
              <a:buFont typeface="Arial" panose="020B0604020202020204" pitchFamily="34" charset="0"/>
              <a:buChar char="•"/>
            </a:pPr>
            <a:r>
              <a:rPr lang="en-US" dirty="0" smtClean="0"/>
              <a:t>Close Dev Tools!</a:t>
            </a:r>
          </a:p>
          <a:p>
            <a:pPr marL="171450" indent="-171450">
              <a:buFont typeface="Arial" panose="020B0604020202020204" pitchFamily="34" charset="0"/>
              <a:buChar char="•"/>
            </a:pPr>
            <a:r>
              <a:rPr lang="en-US" dirty="0" smtClean="0"/>
              <a:t>View Source on Home Page to show</a:t>
            </a:r>
            <a:r>
              <a:rPr lang="en-US" baseline="0" dirty="0" smtClean="0"/>
              <a:t> link tag</a:t>
            </a:r>
          </a:p>
          <a:p>
            <a:pPr marL="171450" indent="-171450">
              <a:buFont typeface="Arial" panose="020B0604020202020204" pitchFamily="34" charset="0"/>
              <a:buChar char="•"/>
            </a:pPr>
            <a:r>
              <a:rPr lang="en-US" baseline="0" dirty="0" smtClean="0"/>
              <a:t>Open </a:t>
            </a:r>
            <a:r>
              <a:rPr lang="en-US" dirty="0" smtClean="0"/>
              <a:t>chrome://net-internals/#prerender</a:t>
            </a:r>
            <a:r>
              <a:rPr lang="en-US" baseline="0" dirty="0" smtClean="0"/>
              <a:t> and Task Manager (</a:t>
            </a:r>
            <a:r>
              <a:rPr lang="en-US" baseline="0" dirty="0" err="1" smtClean="0"/>
              <a:t>Shift+Esc</a:t>
            </a:r>
            <a:r>
              <a:rPr lang="en-US" baseline="0" dirty="0" smtClean="0"/>
              <a:t>) to show hidden tab being used</a:t>
            </a:r>
            <a:endParaRPr lang="en-US" dirty="0" smtClean="0"/>
          </a:p>
          <a:p>
            <a:pPr marL="171450" indent="-171450">
              <a:buFont typeface="Arial" panose="020B0604020202020204" pitchFamily="34" charset="0"/>
              <a:buChar char="•"/>
            </a:pPr>
            <a:endParaRPr lang="en-US" dirty="0" smtClean="0"/>
          </a:p>
          <a:p>
            <a:endParaRPr lang="en-US" dirty="0" smtClean="0"/>
          </a:p>
          <a:p>
            <a:r>
              <a:rPr lang="en-US" i="1" baseline="0" dirty="0" smtClean="0"/>
              <a:t>JS </a:t>
            </a:r>
            <a:r>
              <a:rPr lang="en-US" i="1" baseline="0" dirty="0" smtClean="0"/>
              <a:t>is executed but respects the </a:t>
            </a:r>
            <a:r>
              <a:rPr lang="en-US" i="1" baseline="0" dirty="0" err="1" smtClean="0"/>
              <a:t>pageVisiblity</a:t>
            </a:r>
            <a:r>
              <a:rPr lang="en-US" i="1" baseline="0" dirty="0" smtClean="0"/>
              <a:t> API. Don’t do this willy </a:t>
            </a:r>
            <a:r>
              <a:rPr lang="en-US" i="1" baseline="0" dirty="0" err="1" smtClean="0"/>
              <a:t>nilly</a:t>
            </a:r>
            <a:r>
              <a:rPr lang="en-US" i="1" baseline="0" dirty="0" smtClean="0"/>
              <a:t>. Chrome </a:t>
            </a:r>
            <a:r>
              <a:rPr lang="en-US" i="1" baseline="0" dirty="0" err="1" smtClean="0"/>
              <a:t>OmniBox</a:t>
            </a:r>
            <a:r>
              <a:rPr lang="en-US" i="1" baseline="0" dirty="0" smtClean="0"/>
              <a:t> uses this.</a:t>
            </a:r>
            <a:endParaRPr lang="en-US" i="1"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41278519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2/11/2014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2/11/2014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2/11/2014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2/11/2014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2/11/2014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2/11/2014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2/11/2014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hyperlink" Target="http://shop.oreilly.com/product/9780596802806.do" TargetMode="External"/><Relationship Id="rId18" Type="http://schemas.openxmlformats.org/officeDocument/2006/relationships/image" Target="../media/image15.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2.png"/><Relationship Id="rId17" Type="http://schemas.openxmlformats.org/officeDocument/2006/relationships/hyperlink" Target="http://www.html5rocks.com/" TargetMode="External"/><Relationship Id="rId2" Type="http://schemas.openxmlformats.org/officeDocument/2006/relationships/notesSlide" Target="../notesSlides/notesSlide31.xml"/><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9.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1.png"/><Relationship Id="rId4" Type="http://schemas.openxmlformats.org/officeDocument/2006/relationships/image" Target="../media/image8.jpeg"/><Relationship Id="rId9" Type="http://schemas.openxmlformats.org/officeDocument/2006/relationships/hyperlink" Target="http://www.engineeringtime.com/" TargetMode="External"/><Relationship Id="rId1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lstStyle/>
          <a:p>
            <a:r>
              <a:rPr lang="en-US" dirty="0" smtClean="0"/>
              <a:t>Ants Profiler</a:t>
            </a:r>
          </a:p>
          <a:p>
            <a:r>
              <a:rPr lang="en-US" dirty="0" smtClean="0"/>
              <a:t>List of things to avoid</a:t>
            </a:r>
          </a:p>
          <a:p>
            <a:r>
              <a:rPr lang="en-US" dirty="0" smtClean="0"/>
              <a:t>ASP.NET tips</a:t>
            </a:r>
            <a:endParaRPr lang="en-US" dirty="0"/>
          </a:p>
          <a:p>
            <a:pPr lvl="1"/>
            <a:r>
              <a:rPr lang="en-US" dirty="0"/>
              <a:t>Remove unused View </a:t>
            </a:r>
            <a:r>
              <a:rPr lang="en-US" dirty="0" smtClean="0"/>
              <a:t>Engines</a:t>
            </a:r>
          </a:p>
          <a:p>
            <a:pPr lvl="1"/>
            <a:r>
              <a:rPr lang="en-US" dirty="0"/>
              <a:t>Avoid running sites in debug mode</a:t>
            </a:r>
          </a:p>
          <a:p>
            <a:pPr lvl="1"/>
            <a:endParaRPr lang="en-US" dirty="0" smtClean="0"/>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615358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 </a:t>
            </a:r>
            <a:r>
              <a:rPr lang="en-US" dirty="0" err="1" smtClean="0"/>
              <a:t>Perf</a:t>
            </a:r>
            <a:r>
              <a:rPr lang="en-US" dirty="0" smtClean="0"/>
              <a:t> Patterns</a:t>
            </a:r>
            <a:endParaRPr lang="en-US" dirty="0"/>
          </a:p>
        </p:txBody>
      </p:sp>
      <p:sp>
        <p:nvSpPr>
          <p:cNvPr id="3" name="Content Placeholder 2"/>
          <p:cNvSpPr>
            <a:spLocks noGrp="1"/>
          </p:cNvSpPr>
          <p:nvPr>
            <p:ph sz="quarter" idx="13"/>
          </p:nvPr>
        </p:nvSpPr>
        <p:spPr/>
        <p:txBody>
          <a:bodyPr>
            <a:normAutofit fontScale="40000" lnSpcReduction="20000"/>
          </a:bodyPr>
          <a:lstStyle/>
          <a:p>
            <a:r>
              <a:rPr lang="en-US" dirty="0"/>
              <a:t>out of </a:t>
            </a:r>
            <a:r>
              <a:rPr lang="en-US" dirty="0" err="1"/>
              <a:t>proc</a:t>
            </a:r>
            <a:endParaRPr lang="en-US" dirty="0"/>
          </a:p>
          <a:p>
            <a:pPr lvl="1"/>
            <a:r>
              <a:rPr lang="en-US" sz="1900" dirty="0">
                <a:solidFill>
                  <a:schemeClr val="tx2">
                    <a:lumMod val="90000"/>
                    <a:lumOff val="10000"/>
                  </a:schemeClr>
                </a:solidFill>
              </a:rPr>
              <a:t>stay in process if possible</a:t>
            </a:r>
          </a:p>
          <a:p>
            <a:r>
              <a:rPr lang="en-US" dirty="0"/>
              <a:t>iterations</a:t>
            </a:r>
          </a:p>
          <a:p>
            <a:pPr lvl="1"/>
            <a:r>
              <a:rPr lang="en-US" sz="1900" dirty="0">
                <a:solidFill>
                  <a:schemeClr val="tx2">
                    <a:lumMod val="90000"/>
                    <a:lumOff val="10000"/>
                  </a:schemeClr>
                </a:solidFill>
              </a:rPr>
              <a:t>lowering hit count is usually easier</a:t>
            </a:r>
          </a:p>
          <a:p>
            <a:r>
              <a:rPr lang="en-US" dirty="0"/>
              <a:t>caching</a:t>
            </a:r>
          </a:p>
          <a:p>
            <a:pPr lvl="1"/>
            <a:r>
              <a:rPr lang="en-US" sz="1900" dirty="0">
                <a:solidFill>
                  <a:schemeClr val="tx2">
                    <a:lumMod val="90000"/>
                    <a:lumOff val="10000"/>
                  </a:schemeClr>
                </a:solidFill>
              </a:rPr>
              <a:t>don‘t do work if you don’t have to</a:t>
            </a:r>
          </a:p>
          <a:p>
            <a:r>
              <a:rPr lang="en-US" dirty="0"/>
              <a:t>streaming</a:t>
            </a:r>
          </a:p>
          <a:p>
            <a:pPr lvl="1"/>
            <a:r>
              <a:rPr lang="en-US" sz="1900" dirty="0">
                <a:solidFill>
                  <a:schemeClr val="tx2">
                    <a:lumMod val="90000"/>
                    <a:lumOff val="10000"/>
                  </a:schemeClr>
                </a:solidFill>
              </a:rPr>
              <a:t>loading large volumes of data at once is slow</a:t>
            </a:r>
          </a:p>
          <a:p>
            <a:r>
              <a:rPr lang="en-US" dirty="0"/>
              <a:t>concatenations</a:t>
            </a:r>
          </a:p>
          <a:p>
            <a:pPr lvl="1"/>
            <a:r>
              <a:rPr lang="en-US" sz="1900" dirty="0">
                <a:solidFill>
                  <a:schemeClr val="tx2">
                    <a:lumMod val="90000"/>
                    <a:lumOff val="10000"/>
                  </a:schemeClr>
                </a:solidFill>
              </a:rPr>
              <a:t>use string builder</a:t>
            </a:r>
          </a:p>
          <a:p>
            <a:r>
              <a:rPr lang="en-US" dirty="0"/>
              <a:t>exception management</a:t>
            </a:r>
          </a:p>
          <a:p>
            <a:pPr lvl="1"/>
            <a:r>
              <a:rPr lang="en-US" sz="1900" dirty="0">
                <a:solidFill>
                  <a:schemeClr val="tx2">
                    <a:lumMod val="90000"/>
                    <a:lumOff val="10000"/>
                  </a:schemeClr>
                </a:solidFill>
              </a:rPr>
              <a:t>exceptions should be exceptional</a:t>
            </a:r>
          </a:p>
          <a:p>
            <a:r>
              <a:rPr lang="en-US" dirty="0"/>
              <a:t>memory management</a:t>
            </a:r>
          </a:p>
          <a:p>
            <a:pPr lvl="1"/>
            <a:r>
              <a:rPr lang="en-US" sz="1900" dirty="0">
                <a:solidFill>
                  <a:schemeClr val="tx2">
                    <a:lumMod val="90000"/>
                    <a:lumOff val="10000"/>
                  </a:schemeClr>
                </a:solidFill>
              </a:rPr>
              <a:t>memory leaks cause issues too, but that’s another </a:t>
            </a:r>
            <a:r>
              <a:rPr lang="en-US" sz="1900" dirty="0" smtClean="0">
                <a:solidFill>
                  <a:schemeClr val="tx2">
                    <a:lumMod val="90000"/>
                    <a:lumOff val="10000"/>
                  </a:schemeClr>
                </a:solidFill>
              </a:rPr>
              <a:t>show</a:t>
            </a:r>
            <a:endParaRPr lang="en-US" dirty="0" smtClean="0"/>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878949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lstStyle/>
          <a:p>
            <a:r>
              <a:rPr lang="en-US" dirty="0" err="1" smtClean="0"/>
              <a:t>FlameChart</a:t>
            </a:r>
            <a:r>
              <a:rPr lang="en-US" dirty="0" smtClean="0"/>
              <a:t> and profilers in </a:t>
            </a:r>
            <a:r>
              <a:rPr lang="en-US" dirty="0" err="1" smtClean="0"/>
              <a:t>ChromeDev</a:t>
            </a:r>
            <a:r>
              <a:rPr lang="en-US" dirty="0" smtClean="0"/>
              <a:t> Tools </a:t>
            </a:r>
            <a:r>
              <a:rPr lang="en-US" dirty="0" smtClean="0">
                <a:solidFill>
                  <a:srgbClr val="FF0000"/>
                </a:solidFill>
              </a:rPr>
              <a:t>Lookup how to use</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lnSpcReduction="10000"/>
          </a:bodyPr>
          <a:lstStyle/>
          <a:p>
            <a:r>
              <a:rPr lang="en-US" dirty="0" smtClean="0"/>
              <a:t>Show paint rectangles</a:t>
            </a:r>
          </a:p>
          <a:p>
            <a:r>
              <a:rPr lang="en-US" dirty="0" smtClean="0"/>
              <a:t>Show </a:t>
            </a:r>
            <a:r>
              <a:rPr lang="en-US" dirty="0" err="1" smtClean="0"/>
              <a:t>compositied</a:t>
            </a:r>
            <a:r>
              <a:rPr lang="en-US" dirty="0" smtClean="0"/>
              <a:t> layer boarders</a:t>
            </a:r>
          </a:p>
          <a:p>
            <a:r>
              <a:rPr lang="en-US" dirty="0" smtClean="0"/>
              <a:t>Enable continuous page painting</a:t>
            </a:r>
          </a:p>
          <a:p>
            <a:r>
              <a:rPr lang="en-US" dirty="0" smtClean="0"/>
              <a:t>Add Writes then All Reads</a:t>
            </a:r>
          </a:p>
          <a:p>
            <a:r>
              <a:rPr lang="en-US" dirty="0" err="1" smtClean="0"/>
              <a:t>RequestAnimationFrame</a:t>
            </a:r>
            <a:endParaRPr lang="en-US" dirty="0" smtClean="0"/>
          </a:p>
          <a:p>
            <a:r>
              <a:rPr lang="en-US" dirty="0" err="1" smtClean="0"/>
              <a:t>TranslateZ</a:t>
            </a:r>
            <a:endParaRPr lang="en-US" dirty="0" smtClean="0"/>
          </a:p>
          <a:p>
            <a:r>
              <a:rPr lang="en-US" dirty="0" smtClean="0"/>
              <a:t>Avoid making changes during scrolling</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337641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r>
              <a:rPr lang="en-US" dirty="0" smtClean="0"/>
              <a:t>Function Call [Yellow]</a:t>
            </a:r>
          </a:p>
          <a:p>
            <a:r>
              <a:rPr lang="en-US" dirty="0" smtClean="0"/>
              <a:t>Recalculate Style/Layout (purple)</a:t>
            </a:r>
          </a:p>
          <a:p>
            <a:pPr lvl="1"/>
            <a:r>
              <a:rPr lang="en-US" dirty="0" smtClean="0"/>
              <a:t>Get all Style rules, Evaluate Selectors and Match to DOM, Calculate the Computed Style for all elements</a:t>
            </a:r>
          </a:p>
          <a:p>
            <a:pPr lvl="2"/>
            <a:r>
              <a:rPr lang="en-US" dirty="0" smtClean="0"/>
              <a:t>Layout issues point to bad JS</a:t>
            </a:r>
          </a:p>
          <a:p>
            <a:r>
              <a:rPr lang="en-US" dirty="0" smtClean="0"/>
              <a:t>Paint [Green]</a:t>
            </a:r>
          </a:p>
          <a:p>
            <a:pPr lvl="1"/>
            <a:r>
              <a:rPr lang="en-US" dirty="0" smtClean="0"/>
              <a:t>Debug w/ continuous paint mode</a:t>
            </a:r>
          </a:p>
          <a:p>
            <a:pPr lvl="1"/>
            <a:r>
              <a:rPr lang="en-US" dirty="0" smtClean="0"/>
              <a:t>USE ‘H’ KEY TO HIDE ELEMENTS TO EXPLORE WHICH ONES COST</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fps = ~16 </a:t>
            </a:r>
            <a:r>
              <a:rPr lang="en-US" sz="4400" dirty="0" err="1" smtClean="0"/>
              <a:t>ms</a:t>
            </a:r>
            <a:endParaRPr lang="en-US" dirty="0"/>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7224715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5" name="TextBox 1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490818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367236235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3" name="TextBox 32"/>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35286645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60px;</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p>
          <a:p>
            <a:pPr marL="0" indent="0">
              <a:buNone/>
            </a:pPr>
            <a:r>
              <a:rPr lang="en-US" kern="0" cap="none" dirty="0">
                <a:solidFill>
                  <a:schemeClr val="accent6"/>
                </a:solidFill>
                <a:latin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525794"/>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51893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4035408"/>
            <a:ext cx="2412274" cy="400110"/>
          </a:xfrm>
          <a:prstGeom prst="rect">
            <a:avLst/>
          </a:prstGeom>
          <a:noFill/>
        </p:spPr>
        <p:txBody>
          <a:bodyPr wrap="square" rtlCol="0">
            <a:spAutoFit/>
          </a:bodyPr>
          <a:lstStyle/>
          <a:p>
            <a:r>
              <a:rPr lang="en-US" sz="2000" dirty="0" smtClean="0">
                <a:solidFill>
                  <a:schemeClr val="accent3"/>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732624"/>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74884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4231748"/>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r>
              <a:rPr lang="en-US" dirty="0" smtClean="0"/>
              <a:t>Four </a:t>
            </a:r>
            <a:r>
              <a:rPr lang="en-US" dirty="0" err="1" smtClean="0"/>
              <a:t>jank</a:t>
            </a:r>
            <a:r>
              <a:rPr lang="en-US" dirty="0" smtClean="0"/>
              <a:t> free actions:</a:t>
            </a:r>
          </a:p>
          <a:p>
            <a:pPr lvl="1"/>
            <a:r>
              <a:rPr lang="en-US" dirty="0" smtClean="0"/>
              <a:t>Scale: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scale(x)</a:t>
            </a:r>
          </a:p>
          <a:p>
            <a:pPr lvl="1"/>
            <a:r>
              <a:rPr lang="en-US" dirty="0" smtClean="0"/>
              <a:t>Move: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a:t>
            </a:r>
            <a:r>
              <a:rPr lang="en-US" cap="none" dirty="0" err="1" smtClean="0">
                <a:solidFill>
                  <a:schemeClr val="accent3"/>
                </a:solidFill>
                <a:latin typeface="Consolas" panose="020B0609020204030204" pitchFamily="49" charset="0"/>
                <a:cs typeface="Consolas" panose="020B0609020204030204" pitchFamily="49" charset="0"/>
              </a:rPr>
              <a:t>translateX</a:t>
            </a:r>
            <a:r>
              <a:rPr lang="en-US" cap="none" dirty="0" smtClean="0">
                <a:solidFill>
                  <a:schemeClr val="accent3"/>
                </a:solidFill>
                <a:latin typeface="Consolas" panose="020B0609020204030204" pitchFamily="49" charset="0"/>
                <a:cs typeface="Consolas" panose="020B0609020204030204" pitchFamily="49" charset="0"/>
              </a:rPr>
              <a:t>(y)</a:t>
            </a:r>
            <a:endParaRPr lang="en-US" dirty="0" smtClean="0"/>
          </a:p>
          <a:p>
            <a:pPr lvl="1"/>
            <a:r>
              <a:rPr lang="en-US" dirty="0" smtClean="0"/>
              <a:t>Rotate: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a:solidFill>
                  <a:schemeClr val="accent3"/>
                </a:solidFill>
                <a:latin typeface="Consolas" panose="020B0609020204030204" pitchFamily="49" charset="0"/>
                <a:cs typeface="Consolas" panose="020B0609020204030204" pitchFamily="49" charset="0"/>
              </a:rPr>
              <a:t>: </a:t>
            </a:r>
            <a:r>
              <a:rPr lang="en-US" cap="none" dirty="0" smtClean="0">
                <a:solidFill>
                  <a:schemeClr val="accent3"/>
                </a:solidFill>
                <a:latin typeface="Consolas" panose="020B0609020204030204" pitchFamily="49" charset="0"/>
                <a:cs typeface="Consolas" panose="020B0609020204030204" pitchFamily="49" charset="0"/>
              </a:rPr>
              <a:t>rotate(z)</a:t>
            </a:r>
            <a:endParaRPr lang="en-US" dirty="0" smtClean="0"/>
          </a:p>
          <a:p>
            <a:pPr lvl="1"/>
            <a:r>
              <a:rPr lang="en-US" dirty="0" smtClean="0"/>
              <a:t>Fade: 	</a:t>
            </a:r>
            <a:r>
              <a:rPr lang="en-US" cap="none" dirty="0" smtClean="0">
                <a:solidFill>
                  <a:schemeClr val="accent4"/>
                </a:solidFill>
                <a:latin typeface="Consolas" panose="020B0609020204030204" pitchFamily="49" charset="0"/>
                <a:cs typeface="Consolas" panose="020B0609020204030204" pitchFamily="49" charset="0"/>
              </a:rPr>
              <a:t>opacity</a:t>
            </a:r>
            <a:r>
              <a:rPr lang="en-US" cap="none" dirty="0" smtClean="0">
                <a:solidFill>
                  <a:schemeClr val="accent3"/>
                </a:solidFill>
                <a:latin typeface="Consolas" panose="020B0609020204030204" pitchFamily="49" charset="0"/>
                <a:cs typeface="Consolas" panose="020B0609020204030204" pitchFamily="49" charset="0"/>
              </a:rPr>
              <a:t>: 0…1</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41418912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Psychology</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p:txBody>
          <a:bodyPr/>
          <a:lstStyle/>
          <a:p>
            <a:r>
              <a:rPr lang="en-US" dirty="0" err="1" smtClean="0"/>
              <a:t>PageSlow</a:t>
            </a:r>
            <a:r>
              <a:rPr lang="en-US" dirty="0" smtClean="0"/>
              <a:t>/</a:t>
            </a:r>
            <a:r>
              <a:rPr lang="en-US" dirty="0" err="1" smtClean="0"/>
              <a:t>Yspeed</a:t>
            </a:r>
            <a:endParaRPr lang="en-US" dirty="0" smtClean="0"/>
          </a:p>
          <a:p>
            <a:r>
              <a:rPr lang="en-US" dirty="0" smtClean="0"/>
              <a:t>webpagetest.org – show off Speed Index</a:t>
            </a:r>
          </a:p>
          <a:p>
            <a:r>
              <a:rPr lang="en-US" dirty="0" err="1" smtClean="0"/>
              <a:t>HttpArchive</a:t>
            </a:r>
            <a:endParaRPr lang="en-US" dirty="0" smtClean="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2231252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Profile</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a:t>platform stability</a:t>
            </a:r>
          </a:p>
          <a:p>
            <a:pPr marL="457200" indent="-457200">
              <a:lnSpc>
                <a:spcPct val="200000"/>
              </a:lnSpc>
              <a:buFont typeface="+mj-lt"/>
              <a:buAutoNum type="arabicPeriod"/>
            </a:pPr>
            <a:r>
              <a:rPr lang="en-US" sz="3200" dirty="0" smtClean="0"/>
              <a:t> environment </a:t>
            </a:r>
            <a:r>
              <a:rPr lang="en-US" sz="3200" dirty="0"/>
              <a:t>neutrality</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measurable </a:t>
            </a:r>
            <a:r>
              <a:rPr lang="en-US" sz="3200" dirty="0"/>
              <a:t>improvements</a:t>
            </a:r>
          </a:p>
          <a:p>
            <a:pPr marL="457200" indent="-457200">
              <a:lnSpc>
                <a:spcPct val="200000"/>
              </a:lnSpc>
              <a:buFont typeface="+mj-lt"/>
              <a:buAutoNum type="arabicPeriod"/>
            </a:pPr>
            <a:r>
              <a:rPr lang="en-US" sz="3200" dirty="0" smtClean="0"/>
              <a:t> descending </a:t>
            </a:r>
            <a:r>
              <a:rPr lang="en-US" sz="3200" dirty="0"/>
              <a:t>granularity</a:t>
            </a:r>
          </a:p>
          <a:p>
            <a:pPr marL="457200" indent="-457200">
              <a:lnSpc>
                <a:spcPct val="200000"/>
              </a:lnSpc>
              <a:buFont typeface="+mj-lt"/>
              <a:buAutoNum type="arabicPeriod"/>
            </a:pPr>
            <a:r>
              <a:rPr lang="en-US" sz="3200" dirty="0" smtClean="0"/>
              <a:t> scenario focused</a:t>
            </a: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a:t>&gt;</a:t>
            </a:r>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&lt;script </a:t>
            </a:r>
            <a:r>
              <a:rPr lang="en-US" cap="none" dirty="0" err="1" smtClean="0">
                <a:solidFill>
                  <a:schemeClr val="accent4"/>
                </a:solidFill>
                <a:latin typeface="Consolas" panose="020B0609020204030204" pitchFamily="49" charset="0"/>
                <a:cs typeface="Consolas" panose="020B0609020204030204" pitchFamily="49" charset="0"/>
              </a:rPr>
              <a:t>async</a:t>
            </a:r>
            <a:r>
              <a:rPr lang="en-US" cap="none" dirty="0" smtClean="0">
                <a:solidFill>
                  <a:schemeClr val="accent4"/>
                </a:solidFill>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src</a:t>
            </a:r>
            <a:r>
              <a:rPr lang="en-US" cap="none" dirty="0" smtClean="0">
                <a:solidFill>
                  <a:schemeClr val="accent3"/>
                </a:solidFill>
                <a:latin typeface="Consolas" panose="020B0609020204030204" pitchFamily="49" charset="0"/>
                <a:cs typeface="Consolas" panose="020B0609020204030204" pitchFamily="49" charset="0"/>
              </a:rPr>
              <a:t>="http://3rd-party.com/some.js"</a:t>
            </a:r>
            <a:r>
              <a:rPr lang="en-US" cap="none" dirty="0" smtClean="0">
                <a:solidFill>
                  <a:schemeClr val="accent6"/>
                </a:solidFill>
                <a:latin typeface="Consolas" panose="020B0609020204030204" pitchFamily="49" charset="0"/>
                <a:cs typeface="Consolas" panose="020B0609020204030204" pitchFamily="49" charset="0"/>
              </a:rPr>
              <a:t>&gt;&lt;/script&gt;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&lt;link </a:t>
            </a:r>
            <a:r>
              <a:rPr lang="en-US" cap="none" dirty="0" err="1" smtClean="0">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dns-prefetch</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="domain.com"</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prefetch</a:t>
            </a:r>
            <a:r>
              <a:rPr lang="en-US" cap="none" dirty="0">
                <a:solidFill>
                  <a:schemeClr val="accent3"/>
                </a:solidFill>
                <a:latin typeface="Consolas" panose="020B0609020204030204" pitchFamily="49" charset="0"/>
                <a:cs typeface="Consolas" panose="020B0609020204030204" pitchFamily="49" charset="0"/>
              </a:rPr>
              <a:t>"</a:t>
            </a:r>
            <a:r>
              <a:rPr lang="en-US" cap="none" dirty="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="http://domain.com/</a:t>
            </a:r>
            <a:r>
              <a:rPr lang="en-US" cap="none" dirty="0" err="1" smtClean="0">
                <a:solidFill>
                  <a:schemeClr val="accent3"/>
                </a:solidFill>
                <a:latin typeface="Consolas" panose="020B0609020204030204" pitchFamily="49" charset="0"/>
                <a:cs typeface="Consolas" panose="020B0609020204030204" pitchFamily="49" charset="0"/>
              </a:rPr>
              <a:t>asset.ext</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prerender</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a:solidFill>
                  <a:schemeClr val="accent3"/>
                </a:solidFill>
                <a:latin typeface="Consolas" panose="020B0609020204030204" pitchFamily="49" charset="0"/>
                <a:cs typeface="Consolas" panose="020B0609020204030204" pitchFamily="49" charset="0"/>
              </a:rPr>
              <a:t>="http://domain.com</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fontScale="92500" lnSpcReduction="20000"/>
          </a:bodyPr>
          <a:lstStyle/>
          <a:p>
            <a:r>
              <a:rPr lang="en-US" dirty="0" smtClean="0"/>
              <a:t>HTTP Caching</a:t>
            </a:r>
          </a:p>
          <a:p>
            <a:r>
              <a:rPr lang="en-US" dirty="0" smtClean="0"/>
              <a:t>Combine/Minify</a:t>
            </a:r>
          </a:p>
          <a:p>
            <a:r>
              <a:rPr lang="en-US" dirty="0" smtClean="0"/>
              <a:t>Compression</a:t>
            </a:r>
          </a:p>
          <a:p>
            <a:r>
              <a:rPr lang="en-US" dirty="0" err="1" smtClean="0"/>
              <a:t>ySlow</a:t>
            </a:r>
            <a:r>
              <a:rPr lang="en-US" dirty="0" smtClean="0"/>
              <a:t> Recommendations</a:t>
            </a:r>
          </a:p>
          <a:p>
            <a:r>
              <a:rPr lang="en-US" dirty="0" smtClean="0"/>
              <a:t>Image optimization</a:t>
            </a:r>
          </a:p>
          <a:p>
            <a:r>
              <a:rPr lang="en-US" dirty="0" err="1" smtClean="0"/>
              <a:t>Preresolve</a:t>
            </a:r>
            <a:r>
              <a:rPr lang="en-US" dirty="0" smtClean="0"/>
              <a:t>, </a:t>
            </a:r>
            <a:r>
              <a:rPr lang="en-US" dirty="0" err="1" smtClean="0"/>
              <a:t>Prerender</a:t>
            </a:r>
            <a:r>
              <a:rPr lang="en-US" dirty="0" smtClean="0"/>
              <a:t>, </a:t>
            </a:r>
            <a:r>
              <a:rPr lang="en-US" dirty="0" err="1" smtClean="0"/>
              <a:t>Prefetch</a:t>
            </a:r>
            <a:endParaRPr lang="en-US" dirty="0" smtClean="0"/>
          </a:p>
          <a:p>
            <a:r>
              <a:rPr lang="en-US" dirty="0" smtClean="0"/>
              <a:t>&lt;script </a:t>
            </a:r>
            <a:r>
              <a:rPr lang="en-US" dirty="0" err="1" smtClean="0"/>
              <a:t>async</a:t>
            </a:r>
            <a:r>
              <a:rPr lang="en-US" dirty="0" smtClean="0"/>
              <a:t>&gt; attribute – says I won’t </a:t>
            </a:r>
            <a:r>
              <a:rPr lang="en-US" dirty="0" err="1" smtClean="0"/>
              <a:t>doc.write</a:t>
            </a:r>
            <a:endParaRPr lang="en-US" dirty="0" smtClean="0"/>
          </a:p>
          <a:p>
            <a:r>
              <a:rPr lang="en-US" dirty="0" smtClean="0"/>
              <a:t>Stream/Flush HTML</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4759</TotalTime>
  <Words>2040</Words>
  <Application>Microsoft Office PowerPoint</Application>
  <PresentationFormat>Widescreen</PresentationFormat>
  <Paragraphs>425</Paragraphs>
  <Slides>32</Slides>
  <Notes>32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32</vt:i4>
      </vt:variant>
    </vt:vector>
  </HeadingPairs>
  <TitlesOfParts>
    <vt:vector size="40" baseType="lpstr">
      <vt:lpstr>Arial</vt:lpstr>
      <vt:lpstr>Calibri</vt:lpstr>
      <vt:lpstr>Consolas</vt:lpstr>
      <vt:lpstr>FontAwesome</vt:lpstr>
      <vt:lpstr>Impact</vt:lpstr>
      <vt:lpstr>Segoe UI Light</vt:lpstr>
      <vt:lpstr>Verdana</vt:lpstr>
      <vt:lpstr>Main Event</vt:lpstr>
      <vt:lpstr>Full Stack Web Performance</vt:lpstr>
      <vt:lpstr>Why #perfmatters</vt:lpstr>
      <vt:lpstr>PowerPoint Presentation</vt:lpstr>
      <vt:lpstr>PowerPoint Presentation</vt:lpstr>
      <vt:lpstr>How to Profile</vt:lpstr>
      <vt:lpstr>NETWORK</vt:lpstr>
      <vt:lpstr>&lt;script async&gt;</vt:lpstr>
      <vt:lpstr>prebrowsing</vt:lpstr>
      <vt:lpstr>Fixes</vt:lpstr>
      <vt:lpstr>Server</vt:lpstr>
      <vt:lpstr>Fixes</vt:lpstr>
      <vt:lpstr>.NET Perf Patterns</vt:lpstr>
      <vt:lpstr>Compute</vt:lpstr>
      <vt:lpstr>Fixes</vt:lpstr>
      <vt:lpstr>Render</vt:lpstr>
      <vt:lpstr>Fixes</vt:lpstr>
      <vt:lpstr>Notes</vt:lpstr>
      <vt:lpstr>Notes</vt:lpstr>
      <vt:lpstr>Notes</vt:lpstr>
      <vt:lpstr>Notes</vt:lpstr>
      <vt:lpstr>Notes</vt:lpstr>
      <vt:lpstr>Notes</vt:lpstr>
      <vt:lpstr>Notes</vt:lpstr>
      <vt:lpstr>Psychology</vt:lpstr>
      <vt:lpstr>PowerPoint Presentation</vt:lpstr>
      <vt:lpstr>PowerPoint Presentation</vt:lpstr>
      <vt:lpstr>PowerPoint Presentation</vt:lpstr>
      <vt:lpstr>Tools</vt:lpstr>
      <vt:lpstr>PowerPoint Presentation</vt:lpstr>
      <vt:lpstr>Resources</vt:lpstr>
      <vt:lpstr>PowerPoint Presentation</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165</cp:revision>
  <cp:lastPrinted>2014-02-12T02:22:59Z</cp:lastPrinted>
  <dcterms:created xsi:type="dcterms:W3CDTF">2014-01-28T15:39:00Z</dcterms:created>
  <dcterms:modified xsi:type="dcterms:W3CDTF">2014-02-12T15:00:16Z</dcterms:modified>
</cp:coreProperties>
</file>

<file path=docProps/thumbnail.jpeg>
</file>